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2"/>
  </p:notesMasterIdLst>
  <p:handoutMasterIdLst>
    <p:handoutMasterId r:id="rId23"/>
  </p:handoutMasterIdLst>
  <p:sldIdLst>
    <p:sldId id="308" r:id="rId2"/>
    <p:sldId id="287" r:id="rId3"/>
    <p:sldId id="322" r:id="rId4"/>
    <p:sldId id="323" r:id="rId5"/>
    <p:sldId id="315" r:id="rId6"/>
    <p:sldId id="319" r:id="rId7"/>
    <p:sldId id="318" r:id="rId8"/>
    <p:sldId id="312" r:id="rId9"/>
    <p:sldId id="321" r:id="rId10"/>
    <p:sldId id="320" r:id="rId11"/>
    <p:sldId id="325" r:id="rId12"/>
    <p:sldId id="330" r:id="rId13"/>
    <p:sldId id="331" r:id="rId14"/>
    <p:sldId id="326" r:id="rId15"/>
    <p:sldId id="327" r:id="rId16"/>
    <p:sldId id="332" r:id="rId17"/>
    <p:sldId id="328" r:id="rId18"/>
    <p:sldId id="329" r:id="rId19"/>
    <p:sldId id="298" r:id="rId20"/>
    <p:sldId id="283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 autoAdjust="0"/>
    <p:restoredTop sz="75766" autoAdjust="0"/>
  </p:normalViewPr>
  <p:slideViewPr>
    <p:cSldViewPr snapToGrid="0" snapToObjects="1">
      <p:cViewPr varScale="1">
        <p:scale>
          <a:sx n="88" d="100"/>
          <a:sy n="88" d="100"/>
        </p:scale>
        <p:origin x="1704" y="184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cycle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The learner chooses a list of items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|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500" u="none" dirty="0">
              <a:solidFill>
                <a:srgbClr val="0070C0"/>
              </a:solidFill>
            </a:rPr>
            <a:t>The user can choose </a:t>
          </a:r>
          <a:r>
            <a:rPr lang="en-US" sz="1500" u="none" dirty="0" err="1">
              <a:solidFill>
                <a:srgbClr val="0070C0"/>
              </a:solidFill>
            </a:rPr>
            <a:t>upto</a:t>
          </a:r>
          <a:r>
            <a:rPr lang="en-US" sz="1500" u="none" dirty="0">
              <a:solidFill>
                <a:srgbClr val="0070C0"/>
              </a:solidFill>
            </a:rPr>
            <a:t> </a:t>
          </a:r>
          <a:r>
            <a:rPr lang="en-US" sz="1500" u="none" dirty="0">
              <a:solidFill>
                <a:srgbClr val="FF0000"/>
              </a:solidFill>
            </a:rPr>
            <a:t>d</a:t>
          </a:r>
          <a:r>
            <a:rPr lang="en-US" sz="1500" u="none" dirty="0">
              <a:solidFill>
                <a:srgbClr val="0070C0"/>
              </a:solidFill>
            </a:rPr>
            <a:t> items in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Learner modifies its suggestion for the </a:t>
          </a:r>
          <a:r>
            <a:rPr lang="en-US" sz="15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4" custScaleX="116890" custScaleY="97638" custRadScaleRad="92423" custRadScaleInc="-6690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4"/>
      <dgm:spPr/>
    </dgm:pt>
    <dgm:pt modelId="{7F2DBA2C-6C9D-8440-B9BC-0BADD3783F0B}" type="pres">
      <dgm:prSet presAssocID="{DC89DD1B-4BD0-C945-B662-F76431ACB563}" presName="connectorText" presStyleLbl="sibTrans2D1" presStyleIdx="0" presStyleCnt="4"/>
      <dgm:spPr/>
    </dgm:pt>
    <dgm:pt modelId="{CDFB9B7A-10C4-454F-8157-261FE60CB27F}" type="pres">
      <dgm:prSet presAssocID="{34416F0F-FB19-164A-A06B-30E3DEEC2EB7}" presName="node" presStyleLbl="node1" presStyleIdx="1" presStyleCnt="4" custScaleX="101343" custScaleY="103710" custRadScaleRad="102282" custRadScaleInc="-11024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1" presStyleCnt="4"/>
      <dgm:spPr/>
    </dgm:pt>
    <dgm:pt modelId="{637DF53F-5B6C-0D4F-AFA9-E6E9CFBB7E55}" type="pres">
      <dgm:prSet presAssocID="{ECF1702B-F19F-CB42-9BE5-1596D04CFFB7}" presName="connectorText" presStyleLbl="sibTrans2D1" presStyleIdx="1" presStyleCnt="4"/>
      <dgm:spPr/>
    </dgm:pt>
    <dgm:pt modelId="{D5016A50-684A-7E4B-BAFA-1296263ECC65}" type="pres">
      <dgm:prSet presAssocID="{C67172B3-7F30-B640-A007-2CF84DF5C348}" presName="node" presStyleLbl="node1" presStyleIdx="2" presStyleCnt="4" custScaleX="129154" custScaleY="107927" custRadScaleRad="94695" custRadScaleInc="6529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2" presStyleCnt="4"/>
      <dgm:spPr/>
    </dgm:pt>
    <dgm:pt modelId="{FAB34A74-7DAB-0D4D-9D52-C444FDFC0466}" type="pres">
      <dgm:prSet presAssocID="{961D5258-7E25-6947-94DF-CEB214E536C7}" presName="connectorText" presStyleLbl="sibTrans2D1" presStyleIdx="2" presStyleCnt="4"/>
      <dgm:spPr/>
    </dgm:pt>
    <dgm:pt modelId="{7873D4AD-D78E-DC4B-B558-9126DE9F1E95}" type="pres">
      <dgm:prSet presAssocID="{354A17A2-E602-BA41-AD7C-283D561ECBF4}" presName="node" presStyleLbl="node1" presStyleIdx="3" presStyleCnt="4" custScaleX="121973" custScaleY="109662" custRadScaleRad="123637" custRadScaleInc="3636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3" presStyleCnt="4"/>
      <dgm:spPr/>
    </dgm:pt>
    <dgm:pt modelId="{3C642A02-4C18-3046-B6A8-A2E2FFDAD610}" type="pres">
      <dgm:prSet presAssocID="{A618ABBF-3AF7-A440-AACC-CED84C3C7F77}" presName="connectorText" presStyleLbl="sibTrans2D1" presStyleIdx="3" presStyleCnt="4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3CA1F843-E21F-DE4E-92A3-457704B37DF9}" srcId="{12635CE3-445F-DD4F-AF3A-C20B3F6B521B}" destId="{C67172B3-7F30-B640-A007-2CF84DF5C348}" srcOrd="2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3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1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AA8B1390-C9F5-154D-B5D3-2C1321FEAC7E}" type="presParOf" srcId="{CBA1ACD7-026C-DA48-B343-4A95A937EEA3}" destId="{CDFB9B7A-10C4-454F-8157-261FE60CB27F}" srcOrd="2" destOrd="0" presId="urn:microsoft.com/office/officeart/2005/8/layout/cycle2"/>
    <dgm:cxn modelId="{8874FD00-865F-FD4B-8123-4F86427967D7}" type="presParOf" srcId="{CBA1ACD7-026C-DA48-B343-4A95A937EEA3}" destId="{32286931-F180-F741-A125-4AB18CCB897D}" srcOrd="3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4" destOrd="0" presId="urn:microsoft.com/office/officeart/2005/8/layout/cycle2"/>
    <dgm:cxn modelId="{7F3CBA02-19C2-0043-9692-A34E8E980260}" type="presParOf" srcId="{CBA1ACD7-026C-DA48-B343-4A95A937EEA3}" destId="{6401F9CE-E8AF-884C-B107-5B5BC5EC3BEF}" srcOrd="5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6" destOrd="0" presId="urn:microsoft.com/office/officeart/2005/8/layout/cycle2"/>
    <dgm:cxn modelId="{9A82EC0A-0A7E-0045-9120-0A13556849D7}" type="presParOf" srcId="{CBA1ACD7-026C-DA48-B343-4A95A937EEA3}" destId="{3CC01F95-8B44-9E46-99D4-D57D4C5C91DA}" srcOrd="7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</a:t>
          </a:r>
          <a:r>
            <a:rPr lang="en-US" sz="1400" dirty="0" err="1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The learner chooses a list of items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|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400" u="none" dirty="0">
              <a:solidFill>
                <a:srgbClr val="0070C0"/>
              </a:solidFill>
            </a:rPr>
            <a:t>The user can choose </a:t>
          </a:r>
          <a:r>
            <a:rPr lang="en-US" sz="1400" u="none" dirty="0" err="1">
              <a:solidFill>
                <a:srgbClr val="0070C0"/>
              </a:solidFill>
            </a:rPr>
            <a:t>upto</a:t>
          </a:r>
          <a:r>
            <a:rPr lang="en-US" sz="1400" u="none" dirty="0">
              <a:solidFill>
                <a:srgbClr val="0070C0"/>
              </a:solidFill>
            </a:rPr>
            <a:t> </a:t>
          </a:r>
          <a:r>
            <a:rPr lang="en-US" sz="1400" u="none" dirty="0">
              <a:solidFill>
                <a:srgbClr val="FF0000"/>
              </a:solidFill>
            </a:rPr>
            <a:t>d</a:t>
          </a:r>
          <a:r>
            <a:rPr lang="en-US" sz="1400" u="none" dirty="0">
              <a:solidFill>
                <a:srgbClr val="0070C0"/>
              </a:solidFill>
            </a:rPr>
            <a:t> items in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Learner modifies its suggestion for the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5AB25598-B6BB-9444-BB09-DD005B12F23C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gm:t>
    </dgm:pt>
    <dgm:pt modelId="{F72E82E4-5175-F54E-B368-B4D928C9C2B5}" type="parTrans" cxnId="{761B8FF5-7CFA-6B43-879D-2A9F02FF5EF8}">
      <dgm:prSet/>
      <dgm:spPr/>
      <dgm:t>
        <a:bodyPr/>
        <a:lstStyle/>
        <a:p>
          <a:endParaRPr lang="en-US"/>
        </a:p>
      </dgm:t>
    </dgm:pt>
    <dgm:pt modelId="{5B72F923-DC35-414F-9134-AB1BB55213A2}" type="sibTrans" cxnId="{761B8FF5-7CFA-6B43-879D-2A9F02FF5EF8}">
      <dgm:prSet/>
      <dgm:spPr/>
      <dgm:t>
        <a:bodyPr/>
        <a:lstStyle/>
        <a:p>
          <a:endParaRPr lang="en-US"/>
        </a:p>
      </dgm:t>
    </dgm:pt>
    <dgm:pt modelId="{1D9B18E6-5997-2D40-B80D-D11791A124FD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Users are grouped into </a:t>
          </a:r>
          <a:r>
            <a:rPr lang="en-US" sz="1400" dirty="0">
              <a:solidFill>
                <a:srgbClr val="FF0000"/>
              </a:solidFill>
            </a:rPr>
            <a:t>clusters</a:t>
          </a:r>
          <a:r>
            <a:rPr lang="en-US" sz="1400" dirty="0">
              <a:solidFill>
                <a:srgbClr val="0070C0"/>
              </a:solidFill>
            </a:rPr>
            <a:t>, unknown to the learner</a:t>
          </a:r>
        </a:p>
      </dgm:t>
    </dgm:pt>
    <dgm:pt modelId="{2EFFFD07-5FF3-B141-8659-D7AF7D392A4C}" type="parTrans" cxnId="{FBC92040-5D1B-8544-B6F2-870FA6F53FE5}">
      <dgm:prSet/>
      <dgm:spPr/>
      <dgm:t>
        <a:bodyPr/>
        <a:lstStyle/>
        <a:p>
          <a:endParaRPr lang="en-US"/>
        </a:p>
      </dgm:t>
    </dgm:pt>
    <dgm:pt modelId="{8A472AAF-D3AA-644B-A38D-7DA52A2630C7}" type="sibTrans" cxnId="{FBC92040-5D1B-8544-B6F2-870FA6F53FE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6" custScaleX="103966" custScaleY="100138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6"/>
      <dgm:spPr/>
    </dgm:pt>
    <dgm:pt modelId="{7F2DBA2C-6C9D-8440-B9BC-0BADD3783F0B}" type="pres">
      <dgm:prSet presAssocID="{DC89DD1B-4BD0-C945-B662-F76431ACB563}" presName="connectorText" presStyleLbl="sibTrans2D1" presStyleIdx="0" presStyleCnt="6"/>
      <dgm:spPr/>
    </dgm:pt>
    <dgm:pt modelId="{69438052-3786-E24E-A617-75D538E5EBBC}" type="pres">
      <dgm:prSet presAssocID="{1D9B18E6-5997-2D40-B80D-D11791A124FD}" presName="node" presStyleLbl="node1" presStyleIdx="1" presStyleCnt="6" custScaleX="104428" custScaleY="106936" custRadScaleRad="97412" custRadScaleInc="11564">
        <dgm:presLayoutVars>
          <dgm:bulletEnabled val="1"/>
        </dgm:presLayoutVars>
      </dgm:prSet>
      <dgm:spPr/>
    </dgm:pt>
    <dgm:pt modelId="{1EB0616A-D5A6-5440-A537-23C62EAD9090}" type="pres">
      <dgm:prSet presAssocID="{8A472AAF-D3AA-644B-A38D-7DA52A2630C7}" presName="sibTrans" presStyleLbl="sibTrans2D1" presStyleIdx="1" presStyleCnt="6"/>
      <dgm:spPr/>
    </dgm:pt>
    <dgm:pt modelId="{5A6A4A4E-7AEC-654B-8383-5A04AAC12F6B}" type="pres">
      <dgm:prSet presAssocID="{8A472AAF-D3AA-644B-A38D-7DA52A2630C7}" presName="connectorText" presStyleLbl="sibTrans2D1" presStyleIdx="1" presStyleCnt="6"/>
      <dgm:spPr/>
    </dgm:pt>
    <dgm:pt modelId="{CDFB9B7A-10C4-454F-8157-261FE60CB27F}" type="pres">
      <dgm:prSet presAssocID="{34416F0F-FB19-164A-A06B-30E3DEEC2EB7}" presName="node" presStyleLbl="node1" presStyleIdx="2" presStyleCnt="6" custScaleX="107678" custScaleY="103361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2" presStyleCnt="6"/>
      <dgm:spPr/>
    </dgm:pt>
    <dgm:pt modelId="{637DF53F-5B6C-0D4F-AFA9-E6E9CFBB7E55}" type="pres">
      <dgm:prSet presAssocID="{ECF1702B-F19F-CB42-9BE5-1596D04CFFB7}" presName="connectorText" presStyleLbl="sibTrans2D1" presStyleIdx="2" presStyleCnt="6"/>
      <dgm:spPr/>
    </dgm:pt>
    <dgm:pt modelId="{D5016A50-684A-7E4B-BAFA-1296263ECC65}" type="pres">
      <dgm:prSet presAssocID="{C67172B3-7F30-B640-A007-2CF84DF5C348}" presName="node" presStyleLbl="node1" presStyleIdx="3" presStyleCnt="6" custScaleX="148840" custScaleY="104279" custRadScaleRad="102761" custRadScaleInc="7816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3" presStyleCnt="6"/>
      <dgm:spPr/>
    </dgm:pt>
    <dgm:pt modelId="{FAB34A74-7DAB-0D4D-9D52-C444FDFC0466}" type="pres">
      <dgm:prSet presAssocID="{961D5258-7E25-6947-94DF-CEB214E536C7}" presName="connectorText" presStyleLbl="sibTrans2D1" presStyleIdx="3" presStyleCnt="6"/>
      <dgm:spPr/>
    </dgm:pt>
    <dgm:pt modelId="{7873D4AD-D78E-DC4B-B558-9126DE9F1E95}" type="pres">
      <dgm:prSet presAssocID="{354A17A2-E602-BA41-AD7C-283D561ECBF4}" presName="node" presStyleLbl="node1" presStyleIdx="4" presStyleCnt="6" custScaleX="119463" custScaleY="101035" custRadScaleRad="109103" custRadScaleInc="9759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4" presStyleCnt="6"/>
      <dgm:spPr/>
    </dgm:pt>
    <dgm:pt modelId="{3C642A02-4C18-3046-B6A8-A2E2FFDAD610}" type="pres">
      <dgm:prSet presAssocID="{A618ABBF-3AF7-A440-AACC-CED84C3C7F77}" presName="connectorText" presStyleLbl="sibTrans2D1" presStyleIdx="4" presStyleCnt="6"/>
      <dgm:spPr/>
    </dgm:pt>
    <dgm:pt modelId="{9FBF86BB-A1E1-794E-B99D-7E44A1C65CFD}" type="pres">
      <dgm:prSet presAssocID="{5AB25598-B6BB-9444-BB09-DD005B12F23C}" presName="node" presStyleLbl="node1" presStyleIdx="5" presStyleCnt="6" custScaleX="125670" custScaleY="121178" custRadScaleRad="106823" custRadScaleInc="-3292">
        <dgm:presLayoutVars>
          <dgm:bulletEnabled val="1"/>
        </dgm:presLayoutVars>
      </dgm:prSet>
      <dgm:spPr/>
    </dgm:pt>
    <dgm:pt modelId="{1A8D3FAA-1A9E-E949-8AB1-417654179119}" type="pres">
      <dgm:prSet presAssocID="{5B72F923-DC35-414F-9134-AB1BB55213A2}" presName="sibTrans" presStyleLbl="sibTrans2D1" presStyleIdx="5" presStyleCnt="6"/>
      <dgm:spPr/>
    </dgm:pt>
    <dgm:pt modelId="{4D8D9F23-5623-8443-BC70-4EB9908B66E9}" type="pres">
      <dgm:prSet presAssocID="{5B72F923-DC35-414F-9134-AB1BB55213A2}" presName="connectorText" presStyleLbl="sibTrans2D1" presStyleIdx="5" presStyleCnt="6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D3F7408-DAC6-9146-89C4-0D366BB0F60E}" type="presOf" srcId="{5B72F923-DC35-414F-9134-AB1BB55213A2}" destId="{4D8D9F23-5623-8443-BC70-4EB9908B66E9}" srcOrd="1" destOrd="0" presId="urn:microsoft.com/office/officeart/2005/8/layout/cycle2"/>
    <dgm:cxn modelId="{87B68C24-7AA7-1348-9D6D-AECD11BFDE83}" type="presOf" srcId="{5AB25598-B6BB-9444-BB09-DD005B12F23C}" destId="{9FBF86BB-A1E1-794E-B99D-7E44A1C65CFD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27203B37-0017-7040-AB07-3B839C7530C2}" type="presOf" srcId="{5B72F923-DC35-414F-9134-AB1BB55213A2}" destId="{1A8D3FAA-1A9E-E949-8AB1-417654179119}" srcOrd="0" destOrd="0" presId="urn:microsoft.com/office/officeart/2005/8/layout/cycle2"/>
    <dgm:cxn modelId="{FBC92040-5D1B-8544-B6F2-870FA6F53FE5}" srcId="{12635CE3-445F-DD4F-AF3A-C20B3F6B521B}" destId="{1D9B18E6-5997-2D40-B80D-D11791A124FD}" srcOrd="1" destOrd="0" parTransId="{2EFFFD07-5FF3-B141-8659-D7AF7D392A4C}" sibTransId="{8A472AAF-D3AA-644B-A38D-7DA52A2630C7}"/>
    <dgm:cxn modelId="{3CA1F843-E21F-DE4E-92A3-457704B37DF9}" srcId="{12635CE3-445F-DD4F-AF3A-C20B3F6B521B}" destId="{C67172B3-7F30-B640-A007-2CF84DF5C348}" srcOrd="3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13E63A55-9FB3-D046-B135-79325EF68675}" type="presOf" srcId="{8A472AAF-D3AA-644B-A38D-7DA52A2630C7}" destId="{5A6A4A4E-7AEC-654B-8383-5A04AAC12F6B}" srcOrd="1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4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DD2A5A96-E69E-1242-A846-6459CEF55045}" type="presOf" srcId="{1D9B18E6-5997-2D40-B80D-D11791A124FD}" destId="{69438052-3786-E24E-A617-75D538E5EBBC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2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4AC644CB-E3AC-C642-9EBD-8A7302A3D2D5}" type="presOf" srcId="{8A472AAF-D3AA-644B-A38D-7DA52A2630C7}" destId="{1EB0616A-D5A6-5440-A537-23C62EAD9090}" srcOrd="0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761B8FF5-7CFA-6B43-879D-2A9F02FF5EF8}" srcId="{12635CE3-445F-DD4F-AF3A-C20B3F6B521B}" destId="{5AB25598-B6BB-9444-BB09-DD005B12F23C}" srcOrd="5" destOrd="0" parTransId="{F72E82E4-5175-F54E-B368-B4D928C9C2B5}" sibTransId="{5B72F923-DC35-414F-9134-AB1BB55213A2}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10AC2777-5E6E-F740-9367-0B0F1570CA2D}" type="presParOf" srcId="{CBA1ACD7-026C-DA48-B343-4A95A937EEA3}" destId="{69438052-3786-E24E-A617-75D538E5EBBC}" srcOrd="2" destOrd="0" presId="urn:microsoft.com/office/officeart/2005/8/layout/cycle2"/>
    <dgm:cxn modelId="{016C9D73-97EC-1049-968E-EAEFF56F944D}" type="presParOf" srcId="{CBA1ACD7-026C-DA48-B343-4A95A937EEA3}" destId="{1EB0616A-D5A6-5440-A537-23C62EAD9090}" srcOrd="3" destOrd="0" presId="urn:microsoft.com/office/officeart/2005/8/layout/cycle2"/>
    <dgm:cxn modelId="{776A6030-A373-9A49-A6F1-F13431B3087F}" type="presParOf" srcId="{1EB0616A-D5A6-5440-A537-23C62EAD9090}" destId="{5A6A4A4E-7AEC-654B-8383-5A04AAC12F6B}" srcOrd="0" destOrd="0" presId="urn:microsoft.com/office/officeart/2005/8/layout/cycle2"/>
    <dgm:cxn modelId="{AA8B1390-C9F5-154D-B5D3-2C1321FEAC7E}" type="presParOf" srcId="{CBA1ACD7-026C-DA48-B343-4A95A937EEA3}" destId="{CDFB9B7A-10C4-454F-8157-261FE60CB27F}" srcOrd="4" destOrd="0" presId="urn:microsoft.com/office/officeart/2005/8/layout/cycle2"/>
    <dgm:cxn modelId="{8874FD00-865F-FD4B-8123-4F86427967D7}" type="presParOf" srcId="{CBA1ACD7-026C-DA48-B343-4A95A937EEA3}" destId="{32286931-F180-F741-A125-4AB18CCB897D}" srcOrd="5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6" destOrd="0" presId="urn:microsoft.com/office/officeart/2005/8/layout/cycle2"/>
    <dgm:cxn modelId="{7F3CBA02-19C2-0043-9692-A34E8E980260}" type="presParOf" srcId="{CBA1ACD7-026C-DA48-B343-4A95A937EEA3}" destId="{6401F9CE-E8AF-884C-B107-5B5BC5EC3BEF}" srcOrd="7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8" destOrd="0" presId="urn:microsoft.com/office/officeart/2005/8/layout/cycle2"/>
    <dgm:cxn modelId="{9A82EC0A-0A7E-0045-9120-0A13556849D7}" type="presParOf" srcId="{CBA1ACD7-026C-DA48-B343-4A95A937EEA3}" destId="{3CC01F95-8B44-9E46-99D4-D57D4C5C91DA}" srcOrd="9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  <dgm:cxn modelId="{3709EAD2-C90E-8E44-9395-521101E5FCE0}" type="presParOf" srcId="{CBA1ACD7-026C-DA48-B343-4A95A937EEA3}" destId="{9FBF86BB-A1E1-794E-B99D-7E44A1C65CFD}" srcOrd="10" destOrd="0" presId="urn:microsoft.com/office/officeart/2005/8/layout/cycle2"/>
    <dgm:cxn modelId="{AA2417DB-F7A6-C348-9E21-8AEA647985A5}" type="presParOf" srcId="{CBA1ACD7-026C-DA48-B343-4A95A937EEA3}" destId="{1A8D3FAA-1A9E-E949-8AB1-417654179119}" srcOrd="11" destOrd="0" presId="urn:microsoft.com/office/officeart/2005/8/layout/cycle2"/>
    <dgm:cxn modelId="{4C2A0E77-8947-9F43-827A-59746FBB8123}" type="presParOf" srcId="{1A8D3FAA-1A9E-E949-8AB1-417654179119}" destId="{4D8D9F23-5623-8443-BC70-4EB9908B66E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4814867" y="124060"/>
          <a:ext cx="1949642" cy="162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.</a:t>
          </a:r>
        </a:p>
      </dsp:txBody>
      <dsp:txXfrm>
        <a:off x="5100385" y="362553"/>
        <a:ext cx="1378606" cy="1151546"/>
      </dsp:txXfrm>
    </dsp:sp>
    <dsp:sp modelId="{B13FFB30-70DC-AB40-BC42-B9E8028205DC}">
      <dsp:nvSpPr>
        <dsp:cNvPr id="0" name=""/>
        <dsp:cNvSpPr/>
      </dsp:nvSpPr>
      <dsp:spPr>
        <a:xfrm rot="2280925">
          <a:off x="6577037" y="1406077"/>
          <a:ext cx="34214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7925" y="1487055"/>
        <a:ext cx="239498" cy="337755"/>
      </dsp:txXfrm>
    </dsp:sp>
    <dsp:sp modelId="{CDFB9B7A-10C4-454F-8157-261FE60CB27F}">
      <dsp:nvSpPr>
        <dsp:cNvPr id="0" name=""/>
        <dsp:cNvSpPr/>
      </dsp:nvSpPr>
      <dsp:spPr>
        <a:xfrm>
          <a:off x="6836499" y="1552414"/>
          <a:ext cx="1690329" cy="17298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The learner chooses a list of items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|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</a:rPr>
            <a:t>| = d.</a:t>
          </a:r>
        </a:p>
      </dsp:txBody>
      <dsp:txXfrm>
        <a:off x="7084042" y="1805739"/>
        <a:ext cx="1195243" cy="1223159"/>
      </dsp:txXfrm>
    </dsp:sp>
    <dsp:sp modelId="{32286931-F180-F741-A125-4AB18CCB897D}">
      <dsp:nvSpPr>
        <dsp:cNvPr id="0" name=""/>
        <dsp:cNvSpPr/>
      </dsp:nvSpPr>
      <dsp:spPr>
        <a:xfrm rot="8154584">
          <a:off x="6577154" y="3000441"/>
          <a:ext cx="424047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686446" y="3068769"/>
        <a:ext cx="296833" cy="337755"/>
      </dsp:txXfrm>
    </dsp:sp>
    <dsp:sp modelId="{D5016A50-684A-7E4B-BAFA-1296263ECC65}">
      <dsp:nvSpPr>
        <dsp:cNvPr id="0" name=""/>
        <dsp:cNvSpPr/>
      </dsp:nvSpPr>
      <dsp:spPr>
        <a:xfrm>
          <a:off x="4712595" y="3350070"/>
          <a:ext cx="2154196" cy="18001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>
              <a:solidFill>
                <a:srgbClr val="0070C0"/>
              </a:solidFill>
            </a:rPr>
            <a:t>The user can choose </a:t>
          </a:r>
          <a:r>
            <a:rPr lang="en-US" sz="1500" u="none" kern="1200" dirty="0" err="1">
              <a:solidFill>
                <a:srgbClr val="0070C0"/>
              </a:solidFill>
            </a:rPr>
            <a:t>upto</a:t>
          </a:r>
          <a:r>
            <a:rPr lang="en-US" sz="1500" u="none" kern="1200" dirty="0">
              <a:solidFill>
                <a:srgbClr val="0070C0"/>
              </a:solidFill>
            </a:rPr>
            <a:t> </a:t>
          </a:r>
          <a:r>
            <a:rPr lang="en-US" sz="1500" u="none" kern="1200" dirty="0">
              <a:solidFill>
                <a:srgbClr val="FF0000"/>
              </a:solidFill>
            </a:rPr>
            <a:t>d</a:t>
          </a:r>
          <a:r>
            <a:rPr lang="en-US" sz="1500" u="none" kern="1200" dirty="0">
              <a:solidFill>
                <a:srgbClr val="0070C0"/>
              </a:solidFill>
            </a:rPr>
            <a:t> items in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28070" y="3613695"/>
        <a:ext cx="1523246" cy="1272895"/>
      </dsp:txXfrm>
    </dsp:sp>
    <dsp:sp modelId="{6401F9CE-E8AF-884C-B107-5B5BC5EC3BEF}">
      <dsp:nvSpPr>
        <dsp:cNvPr id="0" name=""/>
        <dsp:cNvSpPr/>
      </dsp:nvSpPr>
      <dsp:spPr>
        <a:xfrm rot="13173874">
          <a:off x="4535305" y="3099665"/>
          <a:ext cx="40521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42943" y="3250965"/>
        <a:ext cx="283647" cy="337755"/>
      </dsp:txXfrm>
    </dsp:sp>
    <dsp:sp modelId="{7873D4AD-D78E-DC4B-B558-9126DE9F1E95}">
      <dsp:nvSpPr>
        <dsp:cNvPr id="0" name=""/>
        <dsp:cNvSpPr/>
      </dsp:nvSpPr>
      <dsp:spPr>
        <a:xfrm>
          <a:off x="2668184" y="1596966"/>
          <a:ext cx="2034422" cy="18290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5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2966118" y="1864829"/>
        <a:ext cx="1438554" cy="1293358"/>
      </dsp:txXfrm>
    </dsp:sp>
    <dsp:sp modelId="{3CC01F95-8B44-9E46-99D4-D57D4C5C91DA}">
      <dsp:nvSpPr>
        <dsp:cNvPr id="0" name=""/>
        <dsp:cNvSpPr/>
      </dsp:nvSpPr>
      <dsp:spPr>
        <a:xfrm rot="19393080">
          <a:off x="4559358" y="1429292"/>
          <a:ext cx="394252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571131" y="1577287"/>
        <a:ext cx="275976" cy="337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5171516" y="-11698"/>
          <a:ext cx="1353463" cy="13036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</a:t>
          </a:r>
          <a:r>
            <a:rPr lang="en-US" sz="1400" kern="1200" dirty="0" err="1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kern="1200" dirty="0">
              <a:solidFill>
                <a:srgbClr val="0070C0"/>
              </a:solidFill>
            </a:rPr>
            <a:t>.</a:t>
          </a:r>
        </a:p>
      </dsp:txBody>
      <dsp:txXfrm>
        <a:off x="5369726" y="179214"/>
        <a:ext cx="957043" cy="921805"/>
      </dsp:txXfrm>
    </dsp:sp>
    <dsp:sp modelId="{B13FFB30-70DC-AB40-BC42-B9E8028205DC}">
      <dsp:nvSpPr>
        <dsp:cNvPr id="0" name=""/>
        <dsp:cNvSpPr/>
      </dsp:nvSpPr>
      <dsp:spPr>
        <a:xfrm rot="1976937">
          <a:off x="6505600" y="962495"/>
          <a:ext cx="35796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14237" y="1021165"/>
        <a:ext cx="250578" cy="263620"/>
      </dsp:txXfrm>
    </dsp:sp>
    <dsp:sp modelId="{69438052-3786-E24E-A617-75D538E5EBBC}">
      <dsp:nvSpPr>
        <dsp:cNvPr id="0" name=""/>
        <dsp:cNvSpPr/>
      </dsp:nvSpPr>
      <dsp:spPr>
        <a:xfrm>
          <a:off x="6871093" y="1047567"/>
          <a:ext cx="1359477" cy="1392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Users are grouped into </a:t>
          </a:r>
          <a:r>
            <a:rPr lang="en-US" sz="1400" kern="1200" dirty="0">
              <a:solidFill>
                <a:srgbClr val="FF0000"/>
              </a:solidFill>
            </a:rPr>
            <a:t>clusters</a:t>
          </a:r>
          <a:r>
            <a:rPr lang="en-US" sz="1400" kern="1200" dirty="0">
              <a:solidFill>
                <a:srgbClr val="0070C0"/>
              </a:solidFill>
            </a:rPr>
            <a:t>, unknown to the learner</a:t>
          </a:r>
        </a:p>
      </dsp:txBody>
      <dsp:txXfrm>
        <a:off x="7070184" y="1251439"/>
        <a:ext cx="961295" cy="984383"/>
      </dsp:txXfrm>
    </dsp:sp>
    <dsp:sp modelId="{1EB0616A-D5A6-5440-A537-23C62EAD9090}">
      <dsp:nvSpPr>
        <dsp:cNvPr id="0" name=""/>
        <dsp:cNvSpPr/>
      </dsp:nvSpPr>
      <dsp:spPr>
        <a:xfrm rot="5420272">
          <a:off x="7424058" y="2442105"/>
          <a:ext cx="242719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460681" y="2493572"/>
        <a:ext cx="169903" cy="263620"/>
      </dsp:txXfrm>
    </dsp:sp>
    <dsp:sp modelId="{CDFB9B7A-10C4-454F-8157-261FE60CB27F}">
      <dsp:nvSpPr>
        <dsp:cNvPr id="0" name=""/>
        <dsp:cNvSpPr/>
      </dsp:nvSpPr>
      <dsp:spPr>
        <a:xfrm>
          <a:off x="6839166" y="2897625"/>
          <a:ext cx="1401787" cy="13455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The learner chooses a list of items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|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| = d.</a:t>
          </a:r>
        </a:p>
      </dsp:txBody>
      <dsp:txXfrm>
        <a:off x="7044453" y="3094682"/>
        <a:ext cx="991213" cy="951473"/>
      </dsp:txXfrm>
    </dsp:sp>
    <dsp:sp modelId="{32286931-F180-F741-A125-4AB18CCB897D}">
      <dsp:nvSpPr>
        <dsp:cNvPr id="0" name=""/>
        <dsp:cNvSpPr/>
      </dsp:nvSpPr>
      <dsp:spPr>
        <a:xfrm rot="9069718">
          <a:off x="6613741" y="3793448"/>
          <a:ext cx="24457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682564" y="3863627"/>
        <a:ext cx="171205" cy="263620"/>
      </dsp:txXfrm>
    </dsp:sp>
    <dsp:sp modelId="{D5016A50-684A-7E4B-BAFA-1296263ECC65}">
      <dsp:nvSpPr>
        <dsp:cNvPr id="0" name=""/>
        <dsp:cNvSpPr/>
      </dsp:nvSpPr>
      <dsp:spPr>
        <a:xfrm>
          <a:off x="4797292" y="3868417"/>
          <a:ext cx="1937647" cy="13575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solidFill>
                <a:srgbClr val="0070C0"/>
              </a:solidFill>
            </a:rPr>
            <a:t>The user can choose </a:t>
          </a:r>
          <a:r>
            <a:rPr lang="en-US" sz="1400" u="none" kern="1200" dirty="0" err="1">
              <a:solidFill>
                <a:srgbClr val="0070C0"/>
              </a:solidFill>
            </a:rPr>
            <a:t>upto</a:t>
          </a:r>
          <a:r>
            <a:rPr lang="en-US" sz="1400" u="none" kern="1200" dirty="0">
              <a:solidFill>
                <a:srgbClr val="0070C0"/>
              </a:solidFill>
            </a:rPr>
            <a:t> </a:t>
          </a:r>
          <a:r>
            <a:rPr lang="en-US" sz="1400" u="none" kern="1200" dirty="0">
              <a:solidFill>
                <a:srgbClr val="FF0000"/>
              </a:solidFill>
            </a:rPr>
            <a:t>d</a:t>
          </a:r>
          <a:r>
            <a:rPr lang="en-US" sz="1400" u="none" kern="1200" dirty="0">
              <a:solidFill>
                <a:srgbClr val="0070C0"/>
              </a:solidFill>
            </a:rPr>
            <a:t> items in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81054" y="4067224"/>
        <a:ext cx="1370123" cy="959924"/>
      </dsp:txXfrm>
    </dsp:sp>
    <dsp:sp modelId="{6401F9CE-E8AF-884C-B107-5B5BC5EC3BEF}">
      <dsp:nvSpPr>
        <dsp:cNvPr id="0" name=""/>
        <dsp:cNvSpPr/>
      </dsp:nvSpPr>
      <dsp:spPr>
        <a:xfrm rot="12506594">
          <a:off x="4689482" y="3808709"/>
          <a:ext cx="237747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756501" y="3913568"/>
        <a:ext cx="166423" cy="263620"/>
      </dsp:txXfrm>
    </dsp:sp>
    <dsp:sp modelId="{7873D4AD-D78E-DC4B-B558-9126DE9F1E95}">
      <dsp:nvSpPr>
        <dsp:cNvPr id="0" name=""/>
        <dsp:cNvSpPr/>
      </dsp:nvSpPr>
      <dsp:spPr>
        <a:xfrm>
          <a:off x="3172805" y="2906013"/>
          <a:ext cx="1555208" cy="13153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3400560" y="3098635"/>
        <a:ext cx="1099698" cy="930062"/>
      </dsp:txXfrm>
    </dsp:sp>
    <dsp:sp modelId="{3CC01F95-8B44-9E46-99D4-D57D4C5C91DA}">
      <dsp:nvSpPr>
        <dsp:cNvPr id="0" name=""/>
        <dsp:cNvSpPr/>
      </dsp:nvSpPr>
      <dsp:spPr>
        <a:xfrm rot="16326342">
          <a:off x="3841873" y="2426436"/>
          <a:ext cx="284545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882986" y="2556963"/>
        <a:ext cx="199182" cy="263620"/>
      </dsp:txXfrm>
    </dsp:sp>
    <dsp:sp modelId="{9FBF86BB-A1E1-794E-B99D-7E44A1C65CFD}">
      <dsp:nvSpPr>
        <dsp:cNvPr id="0" name=""/>
        <dsp:cNvSpPr/>
      </dsp:nvSpPr>
      <dsp:spPr>
        <a:xfrm>
          <a:off x="3205282" y="792775"/>
          <a:ext cx="1636013" cy="15775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sp:txBody>
      <dsp:txXfrm>
        <a:off x="3444871" y="1023800"/>
        <a:ext cx="1156835" cy="1115484"/>
      </dsp:txXfrm>
    </dsp:sp>
    <dsp:sp modelId="{1A8D3FAA-1A9E-E949-8AB1-417654179119}">
      <dsp:nvSpPr>
        <dsp:cNvPr id="0" name=""/>
        <dsp:cNvSpPr/>
      </dsp:nvSpPr>
      <dsp:spPr>
        <a:xfrm rot="19962750">
          <a:off x="4839304" y="862900"/>
          <a:ext cx="302432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44352" y="971572"/>
        <a:ext cx="211702" cy="26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8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7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4/15/18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1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</a:rPr>
              <a:t>© 2016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bho@cse.iitm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ubhojyotimukherjee22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1371028"/>
            <a:ext cx="10918220" cy="1041054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Staochastic</a:t>
            </a:r>
            <a:r>
              <a:rPr lang="en-US" sz="2400" dirty="0">
                <a:solidFill>
                  <a:schemeClr val="tx1"/>
                </a:solidFill>
              </a:rPr>
              <a:t> Low Rank Latent Bandits (Research Intern Project Inception Talk)</a:t>
            </a:r>
          </a:p>
          <a:p>
            <a:pPr>
              <a:spcBef>
                <a:spcPts val="114"/>
              </a:spcBef>
            </a:pPr>
            <a:r>
              <a:rPr lang="en-US" dirty="0" err="1"/>
              <a:t>Subhojyoti</a:t>
            </a:r>
            <a:r>
              <a:rPr lang="en-US" dirty="0"/>
              <a:t> Mukherjee (</a:t>
            </a:r>
            <a:r>
              <a:rPr lang="en-US" dirty="0" err="1"/>
              <a:t>Branislav</a:t>
            </a:r>
            <a:r>
              <a:rPr lang="en-US" dirty="0"/>
              <a:t> </a:t>
            </a:r>
            <a:r>
              <a:rPr lang="en-US" dirty="0" err="1"/>
              <a:t>Kveton</a:t>
            </a:r>
            <a:r>
              <a:rPr lang="en-US" dirty="0"/>
              <a:t>, </a:t>
            </a:r>
            <a:r>
              <a:rPr lang="en-US" dirty="0" err="1"/>
              <a:t>Anup</a:t>
            </a:r>
            <a:r>
              <a:rPr lang="en-US" dirty="0"/>
              <a:t> Rao</a:t>
            </a:r>
            <a:r>
              <a:rPr lang="en-US"/>
              <a:t>, Zheng Wen)</a:t>
            </a:r>
            <a:endParaRPr lang="en-US" dirty="0"/>
          </a:p>
          <a:p>
            <a:pPr>
              <a:spcBef>
                <a:spcPts val="114"/>
              </a:spcBef>
            </a:pPr>
            <a:r>
              <a:rPr lang="en-US" dirty="0"/>
              <a:t>Adobe Research (STL/BEL) |  22-Feb-2018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0BFC-5D05-B541-9DB2-F72720B2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D8CD-F662-7C40-9A6A-7F69DBF0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Latent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Maillard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Mannor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2014)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K users divided into |B| clusters such that the reward </a:t>
            </a:r>
            <a:r>
              <a:rPr lang="en-US" sz="2200" i="1" dirty="0"/>
              <a:t>distributions</a:t>
            </a:r>
            <a:r>
              <a:rPr lang="en-US" sz="2200" dirty="0"/>
              <a:t> of all the users in each of the clusters are </a:t>
            </a:r>
            <a:r>
              <a:rPr lang="en-US" sz="2200" i="1" dirty="0"/>
              <a:t>identical</a:t>
            </a:r>
            <a:r>
              <a:rPr lang="en-US" sz="2200" dirty="0"/>
              <a:t>.</a:t>
            </a:r>
          </a:p>
          <a:p>
            <a:r>
              <a:rPr lang="en-US" sz="2200" dirty="0"/>
              <a:t>This problem easier to solve and has less practical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Rank-1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Katariya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a pair of user and arms.</a:t>
            </a:r>
          </a:p>
          <a:p>
            <a:r>
              <a:rPr lang="en-US" sz="2200" dirty="0"/>
              <a:t>No inherent grouping exist amongst the users.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Low-Rank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Kveton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d-subsets of user and arms.</a:t>
            </a:r>
          </a:p>
          <a:p>
            <a:r>
              <a:rPr lang="en-US" sz="2200" dirty="0"/>
              <a:t>No inherent grouping exist amongst the users.</a:t>
            </a:r>
          </a:p>
          <a:p>
            <a:r>
              <a:rPr lang="en-US" sz="2200" dirty="0"/>
              <a:t>Has the </a:t>
            </a:r>
            <a:r>
              <a:rPr lang="en-US" sz="2200" i="1" dirty="0" err="1">
                <a:solidFill>
                  <a:srgbClr val="FF0000"/>
                </a:solidFill>
              </a:rPr>
              <a:t>hott</a:t>
            </a:r>
            <a:r>
              <a:rPr lang="en-US" sz="2200" i="1" dirty="0">
                <a:solidFill>
                  <a:srgbClr val="FF0000"/>
                </a:solidFill>
              </a:rPr>
              <a:t>-topics</a:t>
            </a:r>
            <a:r>
              <a:rPr lang="en-US" sz="2200" dirty="0"/>
              <a:t> assumption on both users and item matrix.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558-59B2-7846-83B0-D36F03F5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EFBD-5879-C04A-9437-7D753AE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C00A-1F6E-EE4F-99BB-27C1DAC9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EXP3 tries to figure out the d best columns.</a:t>
            </a:r>
          </a:p>
          <a:p>
            <a:r>
              <a:rPr lang="en-US" dirty="0"/>
              <a:t>K User experts tries to figure out the best item for each user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D5C57-6970-554B-A3E1-ACFAB53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BC53A-5AA5-F140-9F3C-87A0F063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2383518"/>
            <a:ext cx="11451261" cy="25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689B-A809-5D4D-B8D7-A2C602AA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Strategy, Rank d=2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6117-73F6-DD45-808D-89FF04E7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77562B-E3A7-4D41-871D-EEABB1FF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33" y="961470"/>
            <a:ext cx="10342110" cy="5463756"/>
          </a:xfrm>
        </p:spPr>
      </p:pic>
    </p:spTree>
    <p:extLst>
      <p:ext uri="{BB962C8B-B14F-4D97-AF65-F5344CB8AC3E}">
        <p14:creationId xmlns:p14="http://schemas.microsoft.com/office/powerpoint/2010/main" val="243834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25C2-3DF6-3E43-9535-A4565E7A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EXP3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D81E-C268-4347-9D79-EB144007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onential weighting with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loration and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loitation strategy for Meta Bandits.</a:t>
            </a:r>
          </a:p>
          <a:p>
            <a:r>
              <a:rPr lang="en-US" sz="2200" dirty="0"/>
              <a:t>This strategy was developed for the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adversarial setting</a:t>
            </a:r>
            <a:r>
              <a:rPr lang="en-US" sz="2200" dirty="0"/>
              <a:t>.</a:t>
            </a:r>
          </a:p>
          <a:p>
            <a:r>
              <a:rPr lang="en-US" sz="2200" dirty="0"/>
              <a:t>It uses a mixture of </a:t>
            </a:r>
            <a:r>
              <a:rPr lang="en-US" sz="2200" dirty="0">
                <a:solidFill>
                  <a:srgbClr val="00B050"/>
                </a:solidFill>
              </a:rPr>
              <a:t>exponential weighting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uniform exploration</a:t>
            </a:r>
            <a:r>
              <a:rPr lang="en-US" sz="2200" dirty="0"/>
              <a:t> to create a probability distribution over the items.</a:t>
            </a:r>
          </a:p>
          <a:p>
            <a:r>
              <a:rPr lang="en-US" sz="2200" dirty="0"/>
              <a:t>Then it suggests one item by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sampling</a:t>
            </a:r>
            <a:r>
              <a:rPr lang="en-US" sz="2200" dirty="0"/>
              <a:t> from the distributions of the items.</a:t>
            </a:r>
          </a:p>
          <a:p>
            <a:r>
              <a:rPr lang="en-US" sz="2200" dirty="0"/>
              <a:t>It </a:t>
            </a:r>
            <a:r>
              <a:rPr lang="en-US" sz="2200" dirty="0">
                <a:solidFill>
                  <a:srgbClr val="00B050"/>
                </a:solidFill>
              </a:rPr>
              <a:t>updates</a:t>
            </a:r>
            <a:r>
              <a:rPr lang="en-US" sz="2200" dirty="0"/>
              <a:t> the weights after observing the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AD13-95DB-1345-B350-F54F86F0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E6CF2-0DFB-8A4B-8947-9B469A4F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6" y="3581400"/>
            <a:ext cx="5210707" cy="121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C9E39-CBD6-4D44-A202-74F6E041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6" y="5165180"/>
            <a:ext cx="4787149" cy="6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2D8A-C75C-7D4E-9CB9-8C75FA7C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Greedy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180C-AAC4-6547-AEB3-BF051D2B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is used for exploration.</a:t>
            </a:r>
          </a:p>
          <a:p>
            <a:r>
              <a:rPr lang="en-US" dirty="0"/>
              <a:t>The user experts are greedy.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0898E-E540-9344-B4B8-761AB6F4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FC16D-AB46-9C41-B6A0-463C9C14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1990272"/>
            <a:ext cx="10639050" cy="3613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9314D-A36E-2B47-9073-63C6BD22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1085963"/>
            <a:ext cx="2047422" cy="3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00DF-759F-234C-8E73-83C63CB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Low Rank Bandit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8766-332F-E947-9AA0-B6B0B61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UCB elimination strategy to stop exploration</a:t>
            </a:r>
          </a:p>
          <a:p>
            <a:r>
              <a:rPr lang="en-US" dirty="0"/>
              <a:t>Use UCB1 strategy for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3BF47-5112-D24F-A030-01E1E09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036B9-8DCD-EF4E-9987-DF9BE7D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9" y="1965778"/>
            <a:ext cx="11075900" cy="4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325-7133-CE43-BE96-68444143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MLRG and MLRUCB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7A9C53-F13E-6B4A-B724-5BB983C8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517" y="880836"/>
            <a:ext cx="5189538" cy="4987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3F392-841E-F445-BFA8-B70575D6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AB9B6-761E-8143-BCF9-1FEAB51D03CC}"/>
              </a:ext>
            </a:extLst>
          </p:cNvPr>
          <p:cNvSpPr txBox="1"/>
          <p:nvPr/>
        </p:nvSpPr>
        <p:spPr>
          <a:xfrm>
            <a:off x="261257" y="1364342"/>
            <a:ext cx="47897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MLRG</a:t>
            </a:r>
            <a:r>
              <a:rPr lang="en-US" sz="2200" dirty="0"/>
              <a:t> conducts exploration till the end of time horizon.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MLRUCB</a:t>
            </a:r>
            <a:r>
              <a:rPr lang="en-US" sz="2200" dirty="0"/>
              <a:t> stops exploration after the Meta-EXP3 starts focusing on the </a:t>
            </a:r>
            <a:r>
              <a:rPr lang="en-US" sz="2200" dirty="0">
                <a:solidFill>
                  <a:srgbClr val="00B050"/>
                </a:solidFill>
              </a:rPr>
              <a:t>d-best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Regret Guarantees exist for </a:t>
            </a:r>
            <a:r>
              <a:rPr lang="en-US" sz="2200" dirty="0">
                <a:solidFill>
                  <a:srgbClr val="FF0000"/>
                </a:solidFill>
              </a:rPr>
              <a:t>MLRG</a:t>
            </a:r>
            <a:r>
              <a:rPr lang="en-US" sz="2200" dirty="0"/>
              <a:t> but not for </a:t>
            </a:r>
            <a:r>
              <a:rPr lang="en-US" sz="2200" dirty="0">
                <a:solidFill>
                  <a:srgbClr val="FF0000"/>
                </a:solidFill>
              </a:rPr>
              <a:t>MLRUCB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88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AB27-2367-D74A-B401-AFEF8BB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3632-725E-C14D-BA4E-B13D1ECB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260DE-C2E1-3744-BDB3-FF972A164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D3A23-4CBF-A240-AD00-4B5EF338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6" y="990600"/>
            <a:ext cx="9623050" cy="52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2B-2E88-0B40-908E-B82D852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2514-4343-394B-AFAA-18385721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D5E413-4F2D-C24A-AF42-2B3DE70B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CEB1E-D4AA-A640-BAA2-2DFD0103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1102121"/>
            <a:ext cx="9635445" cy="50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1-3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Define problem statement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Literature review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Present inception talk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4-6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and analyze algorithm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algorithm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7-10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Experiments with other state-of-the-art algorithms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11-13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Prepare paper for submission (NIPS)</a:t>
            </a:r>
          </a:p>
          <a:p>
            <a:pPr lvl="2">
              <a:spcBef>
                <a:spcPct val="20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Current  : 3rd year Computer Science M.S student at Indian Institute of Technology Madras (submitted thesis). I will be joining CS PhD at UMass Amherst, Fall 2018. </a:t>
            </a:r>
            <a:endParaRPr lang="en-US" sz="2800" b="1" dirty="0"/>
          </a:p>
          <a:p>
            <a:pPr lvl="2"/>
            <a:r>
              <a:rPr lang="en-US" sz="2400" dirty="0"/>
              <a:t>Research focus area(s): reinforcement learning, multi-armed bandits</a:t>
            </a:r>
          </a:p>
          <a:p>
            <a:pPr lvl="2"/>
            <a:r>
              <a:rPr lang="en-US" sz="2400" dirty="0"/>
              <a:t>My contact outside Adobe – </a:t>
            </a:r>
            <a:r>
              <a:rPr lang="en-US" sz="2400" dirty="0">
                <a:hlinkClick r:id="rId3"/>
              </a:rPr>
              <a:t>subho@cse.iitm.ac.in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subhojyotimukherjee22@gmail.com </a:t>
            </a:r>
            <a:endParaRPr lang="en-US" sz="2400" dirty="0"/>
          </a:p>
          <a:p>
            <a:pPr marL="275851" lvl="1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sz="2800" dirty="0"/>
              <a:t>I have worked on several interesting areas in multi-armed bandits:-</a:t>
            </a:r>
          </a:p>
          <a:p>
            <a:pPr lvl="2"/>
            <a:r>
              <a:rPr lang="en-US" sz="2400" dirty="0"/>
              <a:t>Thresholding bandits with Augmented UCB (accepted at IJCAI 2017)</a:t>
            </a:r>
          </a:p>
          <a:p>
            <a:pPr lvl="2"/>
            <a:r>
              <a:rPr lang="en-US" sz="2400" dirty="0"/>
              <a:t>Efficient UCBV: An Almost Optimal Algorithm using Variance Estimates (accepted at AAAI 2018)</a:t>
            </a:r>
          </a:p>
          <a:p>
            <a:pPr lvl="2"/>
            <a:r>
              <a:rPr lang="en-US" sz="2400" dirty="0"/>
              <a:t>3-month Internship at INRIA, </a:t>
            </a:r>
            <a:r>
              <a:rPr lang="en-US" sz="2400" dirty="0" err="1"/>
              <a:t>SequeL</a:t>
            </a:r>
            <a:r>
              <a:rPr lang="en-US" sz="2400" dirty="0"/>
              <a:t> Lab, Lille France under </a:t>
            </a:r>
            <a:r>
              <a:rPr lang="en-US" sz="2400" dirty="0" err="1"/>
              <a:t>Odalric</a:t>
            </a:r>
            <a:r>
              <a:rPr lang="en-US" sz="2400" dirty="0"/>
              <a:t>-Ambrym </a:t>
            </a:r>
            <a:r>
              <a:rPr lang="en-US" sz="2400" dirty="0" err="1"/>
              <a:t>Maillard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Improved </a:t>
            </a:r>
            <a:r>
              <a:rPr lang="en-US" sz="2400" dirty="0" err="1"/>
              <a:t>Changepoint</a:t>
            </a:r>
            <a:r>
              <a:rPr lang="en-US" sz="2400" dirty="0"/>
              <a:t> Detection in Piecewise Stochastic Bandits (under review at ICML 2018).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9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D6C2-6B98-8D4B-BDD6-618DF51F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F7AC-17B9-3D4F-A297-2A44CB6C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Online Learning?</a:t>
            </a:r>
          </a:p>
          <a:p>
            <a:r>
              <a:rPr lang="en-US" sz="2400" dirty="0"/>
              <a:t>Limited previous data about the users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(cold-start problem).</a:t>
            </a:r>
          </a:p>
          <a:p>
            <a:r>
              <a:rPr lang="en-US" sz="2400" dirty="0"/>
              <a:t>Adapting to changing preferences of </a:t>
            </a:r>
            <a:r>
              <a:rPr lang="en-US" sz="2400" dirty="0">
                <a:solidFill>
                  <a:srgbClr val="00B050"/>
                </a:solidFill>
              </a:rPr>
              <a:t>users</a:t>
            </a:r>
            <a:r>
              <a:rPr lang="en-US" sz="2400" dirty="0"/>
              <a:t>.</a:t>
            </a:r>
          </a:p>
          <a:p>
            <a:r>
              <a:rPr lang="en-US" sz="2400" dirty="0"/>
              <a:t>Changing context of the </a:t>
            </a:r>
            <a:r>
              <a:rPr lang="en-US" sz="2400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3200" dirty="0"/>
              <a:t>To solve this complex problem we need a learner which is :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Adaptive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Fast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Intelligent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49D9D-F6CF-2540-8DF4-2A1595BD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A0B0-98DF-CC45-9CD3-1CD7C662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CB48-8A4D-804F-A20C-0E95B184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pool of users   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list of items (arms) 	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learner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8D328-527B-BF4B-BEC2-56B6AABE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83E3C-7B10-A842-B4D9-6750E7B6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6" y="1402003"/>
            <a:ext cx="1751829" cy="124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F9E17-5F2F-544E-BB64-8A3AFD32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52" y="3061741"/>
            <a:ext cx="2143528" cy="1120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B9796-AA95-FB44-84D1-E01306F3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56" y="4447124"/>
            <a:ext cx="1751829" cy="1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504942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85" y="12677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080" y="2907320"/>
            <a:ext cx="1433299" cy="1194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9444" y="2743199"/>
            <a:ext cx="2874661" cy="15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Bandit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018494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2976" y="9905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747" y="4128727"/>
            <a:ext cx="1513150" cy="126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507" y="4010298"/>
            <a:ext cx="2639572" cy="1379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3BA0A-6B78-0344-AC6E-7DCB6902F5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746" y="1863293"/>
            <a:ext cx="1513150" cy="156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8111B-D040-6948-8BEF-D05FDC088E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2507" y="1952011"/>
            <a:ext cx="1971042" cy="14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499C-999E-674E-BF1B-61E4501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Low Rank Stochastic Matrix Approach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K</a:t>
                </a:r>
                <a:r>
                  <a:rPr lang="en-US" sz="2200" dirty="0"/>
                  <a:t> Users: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[K]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L</a:t>
                </a:r>
                <a:r>
                  <a:rPr lang="en-US" sz="2200" dirty="0"/>
                  <a:t> Items: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[L]</a:t>
                </a:r>
              </a:p>
              <a:p>
                <a:r>
                  <a:rPr lang="en-US" sz="2200" dirty="0"/>
                  <a:t>Latent matrices:  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</a:t>
                </a:r>
                <a:r>
                  <a:rPr lang="en-US" sz="2200" dirty="0" err="1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		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[0, 1]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 ||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||</a:t>
                </a:r>
                <a:r>
                  <a:rPr lang="en-US" sz="2200" baseline="-250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2200" dirty="0"/>
                  <a:t>Both latent matrices </a:t>
                </a:r>
                <a:r>
                  <a:rPr lang="en-US" sz="2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U, V </a:t>
                </a:r>
                <a:r>
                  <a:rPr lang="en-US" sz="2200" dirty="0"/>
                  <a:t>are unknown to the learner.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200" b="1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UV</a:t>
                </a:r>
                <a:r>
                  <a:rPr lang="en-US" sz="2200" b="1" i="1" baseline="300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200" b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the reward matrix with a low rank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d &lt;&lt; min{L, K}.</a:t>
                </a:r>
              </a:p>
              <a:p>
                <a:r>
                  <a:rPr lang="en-US" sz="2200" dirty="0"/>
                  <a:t>Two subcases of the problem: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Noiseless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reveals mean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Noisy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reveals                                         on selection.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30D6-2DC9-834E-AB14-B62FE7D5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6BB18-64EF-7B4C-BB57-C2F94BD1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45" y="4997918"/>
            <a:ext cx="2478270" cy="315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A8DB9-3D8E-9747-846F-137FE6E8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00" y="4600122"/>
            <a:ext cx="602254" cy="3180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050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535D-0D30-9A4D-B85D-28D6F3E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Learner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The Generalized Latent Bandit Game</a:t>
                </a:r>
              </a:p>
              <a:p>
                <a:r>
                  <a:rPr lang="en-US" sz="2200" dirty="0"/>
                  <a:t>Identify the clusters for faster learning</a:t>
                </a:r>
              </a:p>
              <a:p>
                <a:r>
                  <a:rPr lang="en-US" sz="2200" dirty="0"/>
                  <a:t>The goal is to minimize the cumulative regret denoted by </a:t>
                </a:r>
                <a:r>
                  <a:rPr lang="en-US" sz="2200" dirty="0">
                    <a:solidFill>
                      <a:srgbClr val="00B05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 until </a:t>
                </a:r>
                <a:r>
                  <a:rPr lang="en-US" sz="2200" dirty="0" err="1"/>
                  <a:t>timestep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, </a:t>
                </a: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dirty="0">
                  <a:solidFill>
                    <a:srgbClr val="00B050"/>
                  </a:solidFill>
                </a:endParaRPr>
              </a:p>
              <a:p>
                <a:r>
                  <a:rPr lang="en-US" sz="2200" dirty="0"/>
                  <a:t>An easy solution is to run one bandit instance customized for each learner.</a:t>
                </a:r>
              </a:p>
              <a:p>
                <a:r>
                  <a:rPr lang="en-US" sz="2200" dirty="0"/>
                  <a:t>But this results in regret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lang="en-US" sz="22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there are KL parameters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/>
                  <a:t>Intelligent learner can leverage the low rank structure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and reach the regret upper bound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(K+L) poly(d).</a:t>
                </a:r>
                <a:endParaRPr lang="en-US" sz="22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aseline="-25000" dirty="0"/>
                  <a:t>	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7" t="-978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D789D-34C9-BE45-94FF-00EFD4A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83DA1-B963-8D44-B910-754E5B24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01" y="2545251"/>
            <a:ext cx="10800814" cy="7226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30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CBC0-7A80-9C42-AFF2-DD78E79F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D531-1A4A-BE42-88DE-7523F2A2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A206-EEFD-764C-B8B7-A2791D10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dirty="0"/>
              <a:t>  is 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hott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-topics</a:t>
            </a:r>
            <a:r>
              <a:rPr lang="en-US" dirty="0"/>
              <a:t> matrix.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vectors signifies the item basis vectors.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vectors signifies user vectors.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BC563-BAF1-2D41-A243-996DE5F4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98" y="1297577"/>
            <a:ext cx="6454912" cy="47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29796</TotalTime>
  <Words>902</Words>
  <Application>Microsoft Macintosh PowerPoint</Application>
  <PresentationFormat>Custom</PresentationFormat>
  <Paragraphs>153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Adobe Clean</vt:lpstr>
      <vt:lpstr>Arial</vt:lpstr>
      <vt:lpstr>Calibri</vt:lpstr>
      <vt:lpstr>Cambria Math</vt:lpstr>
      <vt:lpstr>Wingdings</vt:lpstr>
      <vt:lpstr>Adobe Master Widescreen 2014</vt:lpstr>
      <vt:lpstr>PowerPoint Presentation</vt:lpstr>
      <vt:lpstr>Something about me</vt:lpstr>
      <vt:lpstr>Online Learning</vt:lpstr>
      <vt:lpstr>Online Learning Setting</vt:lpstr>
      <vt:lpstr>Online Learning Game</vt:lpstr>
      <vt:lpstr>Latent Bandit Game</vt:lpstr>
      <vt:lpstr>Problem Definition</vt:lpstr>
      <vt:lpstr>Goal of the Learner </vt:lpstr>
      <vt:lpstr>A Simple Example </vt:lpstr>
      <vt:lpstr>Related Works</vt:lpstr>
      <vt:lpstr>Meta Bandit Strategy</vt:lpstr>
      <vt:lpstr>Meta Bandit Strategy, Rank d=2 example</vt:lpstr>
      <vt:lpstr>Meta Bandit EXP3</vt:lpstr>
      <vt:lpstr>Meta bandit Greedy Strategy</vt:lpstr>
      <vt:lpstr>Meta Low Rank Bandit</vt:lpstr>
      <vt:lpstr>Comparison between MLRG and MLRUCB</vt:lpstr>
      <vt:lpstr>Experiments</vt:lpstr>
      <vt:lpstr>Experiments</vt:lpstr>
      <vt:lpstr>Timeline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Subhojyoti Mukherjee</cp:lastModifiedBy>
  <cp:revision>866</cp:revision>
  <dcterms:created xsi:type="dcterms:W3CDTF">2009-08-20T18:55:32Z</dcterms:created>
  <dcterms:modified xsi:type="dcterms:W3CDTF">2018-04-16T09:58:51Z</dcterms:modified>
</cp:coreProperties>
</file>